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103;&#1085;&#1074;&#1072;&#1088;&#1100;%202024\&#1044;&#1083;&#1103;%20&#1087;&#1077;&#1088;&#1077;&#1085;&#1086;&#1089;&#1072;%20&#1050;&#1091;&#1085;&#1072;&#1085;&#1073;&#1072;&#1077;&#1074;&#1072;%20&#1044;\&#1044;&#1072;&#1084;&#1091;%20&#1054;&#1087;&#1090;&#1080;&#1084;&#1072;%20&#1076;&#1083;&#1103;%20&#1089;&#1072;&#1081;&#1090;&#1072;,%20&#1041;&#1070;&#1044;&#1046;&#1045;&#1058;\2024%20&#1054;&#1087;&#1090;&#1080;&#1084;&#1072;%20&#1076;&#1083;&#1103;%20&#1089;&#1072;&#1081;&#1090;&#1072;\&#1079;&#1072;%20&#1072;&#1074;&#1075;&#1091;&#1089;&#1090;%2024\29.08.2024&#1075;._&#1054;&#1087;&#1090;&#1080;&#1084;&#1072;%20&#1095;&#1077;&#1088;&#108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780852578476488"/>
          <c:y val="0.10541593102258504"/>
          <c:w val="0.52874905186271315"/>
          <c:h val="0.849827054817566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РФ по области Жетiсу</c:v>
                </c:pt>
                <c:pt idx="1">
                  <c:v>г.Шымкент</c:v>
                </c:pt>
                <c:pt idx="2">
                  <c:v>Туркестанская область</c:v>
                </c:pt>
                <c:pt idx="3">
                  <c:v>РФ по области Абай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Мангыстауская область</c:v>
                </c:pt>
                <c:pt idx="8">
                  <c:v>Карагандинская область</c:v>
                </c:pt>
                <c:pt idx="9">
                  <c:v>ЗКО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Костанайская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г. 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9</c:v>
                </c:pt>
                <c:pt idx="1">
                  <c:v>30</c:v>
                </c:pt>
                <c:pt idx="2">
                  <c:v>35</c:v>
                </c:pt>
                <c:pt idx="3">
                  <c:v>38</c:v>
                </c:pt>
                <c:pt idx="4">
                  <c:v>42</c:v>
                </c:pt>
                <c:pt idx="5">
                  <c:v>42</c:v>
                </c:pt>
                <c:pt idx="6">
                  <c:v>46</c:v>
                </c:pt>
                <c:pt idx="7">
                  <c:v>46</c:v>
                </c:pt>
                <c:pt idx="8">
                  <c:v>51</c:v>
                </c:pt>
                <c:pt idx="9">
                  <c:v>60</c:v>
                </c:pt>
                <c:pt idx="10">
                  <c:v>63</c:v>
                </c:pt>
                <c:pt idx="11">
                  <c:v>75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123</c:v>
                </c:pt>
                <c:pt idx="16">
                  <c:v>133</c:v>
                </c:pt>
                <c:pt idx="17">
                  <c:v>136</c:v>
                </c:pt>
                <c:pt idx="18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4-4AA9-9055-034C7F7F4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571807"/>
        <c:axId val="1"/>
      </c:barChart>
      <c:catAx>
        <c:axId val="11095718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95718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25323165141714"/>
          <c:y val="0.1222880706457953"/>
          <c:w val="0.47701803569474677"/>
          <c:h val="0.841517462729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2020г.'!$A$33:$A$47</c:f>
              <c:strCache>
                <c:ptCount val="15"/>
                <c:pt idx="0">
                  <c:v> РФ по области Жетiсу </c:v>
                </c:pt>
                <c:pt idx="1">
                  <c:v>РФ по Северо-Казахстанской области</c:v>
                </c:pt>
                <c:pt idx="2">
                  <c:v> РФ по Западно-Казахстанской области </c:v>
                </c:pt>
                <c:pt idx="3">
                  <c:v> РФ по Восточно-Казахстанской области </c:v>
                </c:pt>
                <c:pt idx="4">
                  <c:v> РФ по Костанайской области </c:v>
                </c:pt>
                <c:pt idx="5">
                  <c:v> РФ по г. Шымкент </c:v>
                </c:pt>
                <c:pt idx="6">
                  <c:v> РФ по Кызылординской области </c:v>
                </c:pt>
                <c:pt idx="7">
                  <c:v> РФ по области Абай </c:v>
                </c:pt>
                <c:pt idx="8">
                  <c:v> РФ по г. Алматы </c:v>
                </c:pt>
                <c:pt idx="9">
                  <c:v> РФ по Жамбылской области </c:v>
                </c:pt>
                <c:pt idx="10">
                  <c:v> РФ по Акмолинской области </c:v>
                </c:pt>
                <c:pt idx="11">
                  <c:v> РФ по Атырауской области </c:v>
                </c:pt>
                <c:pt idx="12">
                  <c:v> РФ по Мангистауской области </c:v>
                </c:pt>
                <c:pt idx="13">
                  <c:v> РФ по Алматинской области </c:v>
                </c:pt>
                <c:pt idx="14">
                  <c:v> РФ по Актюбинской области </c:v>
                </c:pt>
              </c:strCache>
            </c:strRef>
          </c:cat>
          <c:val>
            <c:numRef>
              <c:f>'Одобренные РФ 2020г.'!$B$33:$B$47</c:f>
              <c:numCache>
                <c:formatCode>_-* #\ ##0.00_р_._-;\-* #\ ##0.00_р_._-;_-* "-"??_р_._-;_-@_-</c:formatCode>
                <c:ptCount val="15"/>
                <c:pt idx="0" formatCode="_-* #\ ##0_р_._-;\-* #\ ##0_р_._-;_-* &quot;-&quot;??_р_._-;_-@_-">
                  <c:v>5.2124329999999999</c:v>
                </c:pt>
                <c:pt idx="1">
                  <c:v>8.670166</c:v>
                </c:pt>
                <c:pt idx="2" formatCode="_-* #\ ##0_р_._-;\-* #\ ##0_р_._-;_-* &quot;-&quot;??_р_._-;_-@_-">
                  <c:v>19.5</c:v>
                </c:pt>
                <c:pt idx="3" formatCode="_-* #\ ##0_р_._-;\-* #\ ##0_р_._-;_-* &quot;-&quot;??_р_._-;_-@_-">
                  <c:v>19.649999999999999</c:v>
                </c:pt>
                <c:pt idx="4" formatCode="_-* #\ ##0_р_._-;\-* #\ ##0_р_._-;_-* &quot;-&quot;??_р_._-;_-@_-">
                  <c:v>20</c:v>
                </c:pt>
                <c:pt idx="5" formatCode="_-* #\ ##0_р_._-;\-* #\ ##0_р_._-;_-* &quot;-&quot;??_р_._-;_-@_-">
                  <c:v>20.702017999999999</c:v>
                </c:pt>
                <c:pt idx="6" formatCode="_-* #\ ##0_р_._-;\-* #\ ##0_р_._-;_-* &quot;-&quot;??_р_._-;_-@_-">
                  <c:v>30.08917696</c:v>
                </c:pt>
                <c:pt idx="7" formatCode="_-* #\ ##0_р_._-;\-* #\ ##0_р_._-;_-* &quot;-&quot;??_р_._-;_-@_-">
                  <c:v>74.988223000000005</c:v>
                </c:pt>
                <c:pt idx="8" formatCode="_-* #\ ##0_р_._-;\-* #\ ##0_р_._-;_-* &quot;-&quot;??_р_._-;_-@_-">
                  <c:v>78.684826000000001</c:v>
                </c:pt>
                <c:pt idx="9" formatCode="_-* #\ ##0_р_._-;\-* #\ ##0_р_._-;_-* &quot;-&quot;??_р_._-;_-@_-">
                  <c:v>84.5</c:v>
                </c:pt>
                <c:pt idx="10" formatCode="_-* #\ ##0_р_._-;\-* #\ ##0_р_._-;_-* &quot;-&quot;??_р_._-;_-@_-">
                  <c:v>86</c:v>
                </c:pt>
                <c:pt idx="11" formatCode="_-* #\ ##0_р_._-;\-* #\ ##0_р_._-;_-* &quot;-&quot;??_р_._-;_-@_-">
                  <c:v>93</c:v>
                </c:pt>
                <c:pt idx="12" formatCode="_-* #\ ##0_р_._-;\-* #\ ##0_р_._-;_-* &quot;-&quot;??_р_._-;_-@_-">
                  <c:v>141.51025000000001</c:v>
                </c:pt>
                <c:pt idx="13" formatCode="_-* #\ ##0_р_._-;\-* #\ ##0_р_._-;_-* &quot;-&quot;??_р_._-;_-@_-">
                  <c:v>223</c:v>
                </c:pt>
                <c:pt idx="14" formatCode="_-* #\ ##0_р_._-;\-* #\ ##0_р_._-;_-* &quot;-&quot;??_р_._-;_-@_-">
                  <c:v>270.04727800000001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2-4747-B4F4-4842820AE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7241263"/>
        <c:axId val="1"/>
      </c:barChart>
      <c:catAx>
        <c:axId val="1157241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5724126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583708109330046"/>
          <c:y val="0.12641448518710455"/>
          <c:w val="0.57423848170748204"/>
          <c:h val="0.836094025541982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одобр.бву!$C$3:$C$8</c:f>
              <c:strCache>
                <c:ptCount val="6"/>
                <c:pt idx="0">
                  <c:v>АО "Евразийский банк"</c:v>
                </c:pt>
                <c:pt idx="1">
                  <c:v>ТОО МФО "Almaty"</c:v>
                </c:pt>
                <c:pt idx="2">
                  <c:v>АО "Нурбанк"</c:v>
                </c:pt>
                <c:pt idx="3">
                  <c:v>АО «Bereke Bank» </c:v>
                </c:pt>
                <c:pt idx="4">
                  <c:v>АО "ForteBank"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одобр.бву!$D$3:$D$8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1-4FC8-ABCB-D37E6908E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1054287"/>
        <c:axId val="1"/>
      </c:barChart>
      <c:catAx>
        <c:axId val="103105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10542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604402579372292"/>
          <c:y val="0.14411704437898371"/>
          <c:w val="0.59151849097091969"/>
          <c:h val="0.822746709224579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одобр.бву!$C$29:$C$34</c:f>
              <c:strCache>
                <c:ptCount val="6"/>
                <c:pt idx="0">
                  <c:v>ТОО МФО "Almaty"</c:v>
                </c:pt>
                <c:pt idx="1">
                  <c:v>АО "Нурбанк"</c:v>
                </c:pt>
                <c:pt idx="2">
                  <c:v>АО "ForteBank"</c:v>
                </c:pt>
                <c:pt idx="3">
                  <c:v>АО «Bereke Bank» </c:v>
                </c:pt>
                <c:pt idx="4">
                  <c:v>АО "Евразийский банк"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одобр.бву!$D$29:$D$34</c:f>
              <c:numCache>
                <c:formatCode>_-* #\ ##0_р_._-;\-* #\ ##0_р_._-;_-* "-"??_р_._-;_-@_-</c:formatCode>
                <c:ptCount val="6"/>
                <c:pt idx="0">
                  <c:v>17.086825999999999</c:v>
                </c:pt>
                <c:pt idx="1">
                  <c:v>38.898000000000003</c:v>
                </c:pt>
                <c:pt idx="2" formatCode="_-* #\ ##0.00_р_._-;\-* #\ ##0.00_р_._-;_-* &quot;-&quot;??_р_._-;_-@_-">
                  <c:v>61.207298999999999</c:v>
                </c:pt>
                <c:pt idx="3">
                  <c:v>68</c:v>
                </c:pt>
                <c:pt idx="4">
                  <c:v>125</c:v>
                </c:pt>
                <c:pt idx="5">
                  <c:v>865.36224596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7-4BB2-B860-92FE5B53B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3594224"/>
        <c:axId val="1"/>
      </c:barChart>
      <c:catAx>
        <c:axId val="136359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6359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609625450548015"/>
          <c:y val="0.1539076753370526"/>
          <c:w val="0.59487725557981208"/>
          <c:h val="0.819559629431121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76-4F3F-8FBD-E2227C19BD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76-4F3F-8FBD-E2227C19BD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76-4F3F-8FBD-E2227C19BD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76-4F3F-8FBD-E2227C19BD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176-4F3F-8FBD-E2227C19BD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176-4F3F-8FBD-E2227C19BD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176-4F3F-8FBD-E2227C19BDF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176-4F3F-8FBD-E2227C19BDF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176-4F3F-8FBD-E2227C19BDF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176-4F3F-8FBD-E2227C19BDF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176-4F3F-8FBD-E2227C19BDF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176-4F3F-8FBD-E2227C19BDF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176-4F3F-8FBD-E2227C19BDF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F176-4F3F-8FBD-E2227C19BDF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F176-4F3F-8FBD-E2227C19BDF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F176-4F3F-8FBD-E2227C19BDF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F176-4F3F-8FBD-E2227C19BD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Q-Здравоохранение и социальные услуги</c:v>
                </c:pt>
                <c:pt idx="16">
                  <c:v>R-Искусство, развлечения и отдых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3.1944615820812816E-2</c:v>
                </c:pt>
                <c:pt idx="1">
                  <c:v>3.0695296802206078E-3</c:v>
                </c:pt>
                <c:pt idx="2">
                  <c:v>0.12572255268835336</c:v>
                </c:pt>
                <c:pt idx="3">
                  <c:v>3.576782466358759E-3</c:v>
                </c:pt>
                <c:pt idx="4">
                  <c:v>1.709423308597433E-3</c:v>
                </c:pt>
                <c:pt idx="5">
                  <c:v>0.10707258169988618</c:v>
                </c:pt>
                <c:pt idx="6">
                  <c:v>0.44930464866933462</c:v>
                </c:pt>
                <c:pt idx="7">
                  <c:v>4.5594935826918793E-2</c:v>
                </c:pt>
                <c:pt idx="8">
                  <c:v>8.0947195393812552E-2</c:v>
                </c:pt>
                <c:pt idx="9">
                  <c:v>4.1660999578466236E-3</c:v>
                </c:pt>
                <c:pt idx="10">
                  <c:v>5.5975500010461067E-2</c:v>
                </c:pt>
                <c:pt idx="11">
                  <c:v>1.5163728929776601E-2</c:v>
                </c:pt>
                <c:pt idx="12">
                  <c:v>6.5960686579624745E-3</c:v>
                </c:pt>
                <c:pt idx="13">
                  <c:v>2.7498938331608415E-2</c:v>
                </c:pt>
                <c:pt idx="14">
                  <c:v>5.2025926783400133E-3</c:v>
                </c:pt>
                <c:pt idx="15">
                  <c:v>5.1040291514595293E-3</c:v>
                </c:pt>
                <c:pt idx="16">
                  <c:v>1.4535290972879792E-2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176-4F3F-8FBD-E2227C19B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7912087912087912E-3"/>
          <c:y val="8.4805966496085572E-2"/>
          <c:w val="0.37841919423219733"/>
          <c:h val="0.91416072484483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21880950066426882"/>
          <c:y val="4.46235758991664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0.12242007610963997"/>
          <c:w val="0.50160422575952379"/>
          <c:h val="0.840970377656037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РФ по области Жетiсу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РФ по области Абай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Туркестанская область</c:v>
                </c:pt>
                <c:pt idx="7">
                  <c:v>Мангыстауская область</c:v>
                </c:pt>
                <c:pt idx="8">
                  <c:v>Жамбылская область</c:v>
                </c:pt>
                <c:pt idx="9">
                  <c:v>Костанайская область</c:v>
                </c:pt>
                <c:pt idx="10">
                  <c:v>СКО</c:v>
                </c:pt>
                <c:pt idx="11">
                  <c:v>ЗКО</c:v>
                </c:pt>
                <c:pt idx="12">
                  <c:v>Акмолинская область</c:v>
                </c:pt>
                <c:pt idx="13">
                  <c:v>Алматинская область</c:v>
                </c:pt>
                <c:pt idx="14">
                  <c:v>Павлодарская область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 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##0.0_р_._-;\-* #\ ##0.0_р_._-;_-* "-"??_р_._-;_-@_-</c:formatCode>
                <c:ptCount val="19"/>
                <c:pt idx="0">
                  <c:v>0.42354817</c:v>
                </c:pt>
                <c:pt idx="1">
                  <c:v>0.78705687328999996</c:v>
                </c:pt>
                <c:pt idx="2">
                  <c:v>0.91270501196000009</c:v>
                </c:pt>
                <c:pt idx="3">
                  <c:v>1.1931147879999999</c:v>
                </c:pt>
                <c:pt idx="4">
                  <c:v>1.4399658740000001</c:v>
                </c:pt>
                <c:pt idx="5">
                  <c:v>1.47155099349</c:v>
                </c:pt>
                <c:pt idx="6">
                  <c:v>1.51080633145</c:v>
                </c:pt>
                <c:pt idx="7">
                  <c:v>1.5224903624200001</c:v>
                </c:pt>
                <c:pt idx="8">
                  <c:v>1.69838574</c:v>
                </c:pt>
                <c:pt idx="9">
                  <c:v>1.928082946</c:v>
                </c:pt>
                <c:pt idx="10">
                  <c:v>2.2934052880000002</c:v>
                </c:pt>
                <c:pt idx="11">
                  <c:v>2.3161058350000001</c:v>
                </c:pt>
                <c:pt idx="12">
                  <c:v>2.5418762479999999</c:v>
                </c:pt>
                <c:pt idx="13">
                  <c:v>2.7525759603299997</c:v>
                </c:pt>
                <c:pt idx="14">
                  <c:v>2.7532189186800005</c:v>
                </c:pt>
                <c:pt idx="15">
                  <c:v>3.1901412530000002</c:v>
                </c:pt>
                <c:pt idx="16">
                  <c:v>4.2715071069999997</c:v>
                </c:pt>
                <c:pt idx="17">
                  <c:v>4.84787884151</c:v>
                </c:pt>
                <c:pt idx="18">
                  <c:v>9.4755090740900005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2-47BB-A39A-032743788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7787823"/>
        <c:axId val="1"/>
      </c:barChart>
      <c:catAx>
        <c:axId val="146778782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4677878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377192999826639"/>
          <c:y val="0.11569657156372026"/>
          <c:w val="0.48235185892936511"/>
          <c:h val="0.8485595784122334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25</c:v>
                </c:pt>
                <c:pt idx="11">
                  <c:v>32</c:v>
                </c:pt>
                <c:pt idx="12">
                  <c:v>50</c:v>
                </c:pt>
                <c:pt idx="13">
                  <c:v>63</c:v>
                </c:pt>
                <c:pt idx="14">
                  <c:v>83</c:v>
                </c:pt>
                <c:pt idx="15">
                  <c:v>104</c:v>
                </c:pt>
                <c:pt idx="16">
                  <c:v>117</c:v>
                </c:pt>
                <c:pt idx="17">
                  <c:v>120</c:v>
                </c:pt>
                <c:pt idx="18">
                  <c:v>137</c:v>
                </c:pt>
                <c:pt idx="19">
                  <c:v>187</c:v>
                </c:pt>
                <c:pt idx="20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E-4D67-BC88-8B27B9F75950}"/>
            </c:ext>
          </c:extLst>
        </c:ser>
        <c:ser>
          <c:idx val="0"/>
          <c:order val="1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25</c:v>
                </c:pt>
                <c:pt idx="11">
                  <c:v>32</c:v>
                </c:pt>
                <c:pt idx="12">
                  <c:v>50</c:v>
                </c:pt>
                <c:pt idx="13">
                  <c:v>63</c:v>
                </c:pt>
                <c:pt idx="14">
                  <c:v>83</c:v>
                </c:pt>
                <c:pt idx="15">
                  <c:v>104</c:v>
                </c:pt>
                <c:pt idx="16">
                  <c:v>117</c:v>
                </c:pt>
                <c:pt idx="17">
                  <c:v>120</c:v>
                </c:pt>
                <c:pt idx="18">
                  <c:v>137</c:v>
                </c:pt>
                <c:pt idx="19">
                  <c:v>187</c:v>
                </c:pt>
                <c:pt idx="20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E-4D67-BC88-8B27B9F75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578975"/>
        <c:axId val="1"/>
      </c:barChart>
      <c:catAx>
        <c:axId val="11595789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95789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0838612368024131"/>
          <c:y val="8.791269512363584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420074417510193"/>
          <c:y val="0.11751418717911473"/>
          <c:w val="0.41493296759522669"/>
          <c:h val="0.852781764792409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2B-4F9B-9AB0-BE5DFF8C54D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"Bank RBK"</c:v>
                </c:pt>
                <c:pt idx="13">
                  <c:v>АО "Евразийский банк"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1.780514191</c:v>
                </c:pt>
                <c:pt idx="12">
                  <c:v>2.4746397604099997</c:v>
                </c:pt>
                <c:pt idx="13">
                  <c:v>2.7403306883300003</c:v>
                </c:pt>
                <c:pt idx="14">
                  <c:v>3.0781859090000001</c:v>
                </c:pt>
                <c:pt idx="15">
                  <c:v>3.2079491400000002</c:v>
                </c:pt>
                <c:pt idx="16" formatCode="#,##0">
                  <c:v>3.7214865008599993</c:v>
                </c:pt>
                <c:pt idx="17">
                  <c:v>4.4301354905500006</c:v>
                </c:pt>
                <c:pt idx="18">
                  <c:v>5.0300869349999999</c:v>
                </c:pt>
                <c:pt idx="19">
                  <c:v>5.8066823550000004</c:v>
                </c:pt>
                <c:pt idx="20">
                  <c:v>13.760750119739999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B-4F9B-9AB0-BE5DFF8C5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580895"/>
        <c:axId val="1"/>
      </c:barChart>
      <c:catAx>
        <c:axId val="115958089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1595808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5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107284922717989"/>
          <c:y val="0.12459742452307195"/>
          <c:w val="0.54840705576575022"/>
          <c:h val="0.838365631599546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Лист4!$A$3:$A$20</c:f>
              <c:strCache>
                <c:ptCount val="18"/>
                <c:pt idx="0">
                  <c:v>Карагандинская область</c:v>
                </c:pt>
                <c:pt idx="1">
                  <c:v>Мангыстауская область</c:v>
                </c:pt>
                <c:pt idx="2">
                  <c:v>Атырауская область</c:v>
                </c:pt>
                <c:pt idx="3">
                  <c:v>Жамбылская область</c:v>
                </c:pt>
                <c:pt idx="4">
                  <c:v>Кызылординская область</c:v>
                </c:pt>
                <c:pt idx="5">
                  <c:v>Костанайская область</c:v>
                </c:pt>
                <c:pt idx="6">
                  <c:v>СКО</c:v>
                </c:pt>
                <c:pt idx="7">
                  <c:v>Алматинская область</c:v>
                </c:pt>
                <c:pt idx="8">
                  <c:v>РФ по области Жетiсу</c:v>
                </c:pt>
                <c:pt idx="9">
                  <c:v>Акмолинская область</c:v>
                </c:pt>
                <c:pt idx="10">
                  <c:v>ВКО</c:v>
                </c:pt>
                <c:pt idx="11">
                  <c:v>г.Шымкент</c:v>
                </c:pt>
                <c:pt idx="12">
                  <c:v>г. Астана</c:v>
                </c:pt>
                <c:pt idx="13">
                  <c:v>Павлодарская область</c:v>
                </c:pt>
                <c:pt idx="14">
                  <c:v>г.Алматы</c:v>
                </c:pt>
                <c:pt idx="15">
                  <c:v>ЗКО</c:v>
                </c:pt>
                <c:pt idx="16">
                  <c:v>РФ по области Абай</c:v>
                </c:pt>
                <c:pt idx="17">
                  <c:v>Актюбинская область</c:v>
                </c:pt>
              </c:strCache>
            </c:strRef>
          </c:cat>
          <c:val>
            <c:numRef>
              <c:f>Лист4!$B$3:$B$20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17</c:v>
                </c:pt>
                <c:pt idx="1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C-4395-881B-F7F331523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498351"/>
        <c:axId val="1"/>
      </c:barChart>
      <c:catAx>
        <c:axId val="142649835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64983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5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5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8D-48B4-94EB-7512F050C75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Лист4!$A$25:$A$42</c:f>
              <c:strCache>
                <c:ptCount val="18"/>
                <c:pt idx="0">
                  <c:v>Карагандинская область</c:v>
                </c:pt>
                <c:pt idx="1">
                  <c:v>Атырауская область</c:v>
                </c:pt>
                <c:pt idx="2">
                  <c:v>Кызылординская область</c:v>
                </c:pt>
                <c:pt idx="3">
                  <c:v>СКО</c:v>
                </c:pt>
                <c:pt idx="4">
                  <c:v>Мангыстауская область</c:v>
                </c:pt>
                <c:pt idx="5">
                  <c:v>ВКО</c:v>
                </c:pt>
                <c:pt idx="6">
                  <c:v>Костанайская область</c:v>
                </c:pt>
                <c:pt idx="7">
                  <c:v>РФ по области Жетiсу</c:v>
                </c:pt>
                <c:pt idx="8">
                  <c:v>Жамбылская область</c:v>
                </c:pt>
                <c:pt idx="9">
                  <c:v>РФ по области Абай</c:v>
                </c:pt>
                <c:pt idx="10">
                  <c:v>г. Астана</c:v>
                </c:pt>
                <c:pt idx="11">
                  <c:v>Акмолинская область</c:v>
                </c:pt>
                <c:pt idx="12">
                  <c:v>г.Шымкент</c:v>
                </c:pt>
                <c:pt idx="13">
                  <c:v>ЗКО</c:v>
                </c:pt>
                <c:pt idx="14">
                  <c:v>Алматинская область</c:v>
                </c:pt>
                <c:pt idx="15">
                  <c:v>Актюбинская область</c:v>
                </c:pt>
                <c:pt idx="16">
                  <c:v>г.Алматы</c:v>
                </c:pt>
                <c:pt idx="17">
                  <c:v>Павлодарская область</c:v>
                </c:pt>
              </c:strCache>
            </c:strRef>
          </c:cat>
          <c:val>
            <c:numRef>
              <c:f>Лист4!$B$25:$B$42</c:f>
              <c:numCache>
                <c:formatCode>_-* #\ ##0_р_._-;\-* #\ ##0_р_._-;_-* "-"??_р_._-;_-@_-</c:formatCode>
                <c:ptCount val="18"/>
                <c:pt idx="0">
                  <c:v>80</c:v>
                </c:pt>
                <c:pt idx="1">
                  <c:v>85.5</c:v>
                </c:pt>
                <c:pt idx="2">
                  <c:v>102.3633</c:v>
                </c:pt>
                <c:pt idx="3">
                  <c:v>105.413815</c:v>
                </c:pt>
                <c:pt idx="4">
                  <c:v>135.5</c:v>
                </c:pt>
                <c:pt idx="5">
                  <c:v>299.55214899999999</c:v>
                </c:pt>
                <c:pt idx="6">
                  <c:v>302.98738600000001</c:v>
                </c:pt>
                <c:pt idx="7">
                  <c:v>337.30757</c:v>
                </c:pt>
                <c:pt idx="8">
                  <c:v>363.36155600000001</c:v>
                </c:pt>
                <c:pt idx="9">
                  <c:v>375.376848</c:v>
                </c:pt>
                <c:pt idx="10">
                  <c:v>431.838255</c:v>
                </c:pt>
                <c:pt idx="11">
                  <c:v>514.47500000000002</c:v>
                </c:pt>
                <c:pt idx="12" formatCode="#,##0">
                  <c:v>554.57380799999999</c:v>
                </c:pt>
                <c:pt idx="13">
                  <c:v>624.28477699999996</c:v>
                </c:pt>
                <c:pt idx="14">
                  <c:v>634.20000000000005</c:v>
                </c:pt>
                <c:pt idx="15">
                  <c:v>658.39219800000001</c:v>
                </c:pt>
                <c:pt idx="16">
                  <c:v>719.81519168000011</c:v>
                </c:pt>
                <c:pt idx="17">
                  <c:v>880.27188799999999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D-48B4-94EB-7512F050C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802784"/>
        <c:axId val="1"/>
      </c:barChart>
      <c:catAx>
        <c:axId val="357802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 algn="ctr">
              <a:defRPr lang="en-US" sz="900" b="0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5780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9.5673255128823187E-2"/>
          <c:y val="2.121998639059006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"Bank RBK"</c:v>
                </c:pt>
                <c:pt idx="1">
                  <c:v>АО "Евразийский банк"</c:v>
                </c:pt>
                <c:pt idx="2">
                  <c:v>АО "Нурбанк"</c:v>
                </c:pt>
                <c:pt idx="3">
                  <c:v>АО "Народный Банк Казахастана"</c:v>
                </c:pt>
                <c:pt idx="4">
                  <c:v>АО "First Heartland Jusan Bank"</c:v>
                </c:pt>
                <c:pt idx="5">
                  <c:v>АО «Bereke Bank» 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25</c:v>
                </c:pt>
                <c:pt idx="7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D-4707-83D3-883E796A5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7801344"/>
        <c:axId val="1"/>
      </c:barChart>
      <c:catAx>
        <c:axId val="3578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7801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5427887035386927"/>
          <c:y val="0.13802419027518467"/>
          <c:w val="0.47126973033696234"/>
          <c:h val="0.82417512243959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Лист5.!$J$2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Лист5.!$I$3:$I$10</c:f>
              <c:strCache>
                <c:ptCount val="8"/>
                <c:pt idx="0">
                  <c:v>АО "Bank RBK"</c:v>
                </c:pt>
                <c:pt idx="1">
                  <c:v>АО "Евразийский банк"</c:v>
                </c:pt>
                <c:pt idx="2">
                  <c:v>АО "Нурбанк"</c:v>
                </c:pt>
                <c:pt idx="3">
                  <c:v>АО «Bereke Bank» </c:v>
                </c:pt>
                <c:pt idx="4">
                  <c:v>АО "First Heartland Jusan Bank"</c:v>
                </c:pt>
                <c:pt idx="5">
                  <c:v>АО "Народный Банк Казахастана"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Лист5.!$J$3:$J$10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260.89325000000002</c:v>
                </c:pt>
                <c:pt idx="2">
                  <c:v>301.04632199999998</c:v>
                </c:pt>
                <c:pt idx="3">
                  <c:v>339.96199100000001</c:v>
                </c:pt>
                <c:pt idx="4">
                  <c:v>516.24699999999996</c:v>
                </c:pt>
                <c:pt idx="5">
                  <c:v>709.41479600000002</c:v>
                </c:pt>
                <c:pt idx="6">
                  <c:v>1248.3138530000001</c:v>
                </c:pt>
                <c:pt idx="7">
                  <c:v>3790.3666876799998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C-45D2-80EB-7F2B2C7BA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1048527"/>
        <c:axId val="1"/>
      </c:barChart>
      <c:catAx>
        <c:axId val="103104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310485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468922099880313"/>
          <c:y val="0.12726941814327927"/>
          <c:w val="0.5376953769424051"/>
          <c:h val="0.848086227302944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2020г.'!$A$3:$A$17</c:f>
              <c:strCache>
                <c:ptCount val="15"/>
                <c:pt idx="0">
                  <c:v>РФ по Акмолинской области</c:v>
                </c:pt>
                <c:pt idx="1">
                  <c:v>РФ по Атырауской области</c:v>
                </c:pt>
                <c:pt idx="2">
                  <c:v>РФ по Восточно-Казахстанской области</c:v>
                </c:pt>
                <c:pt idx="3">
                  <c:v>РФ по Жамбылской области</c:v>
                </c:pt>
                <c:pt idx="4">
                  <c:v>РФ по Западно-Казахстанской области</c:v>
                </c:pt>
                <c:pt idx="5">
                  <c:v>РФ по Костанайской области</c:v>
                </c:pt>
                <c:pt idx="6">
                  <c:v>РФ по Кызылординской области</c:v>
                </c:pt>
                <c:pt idx="7">
                  <c:v>РФ по области Жетiсу</c:v>
                </c:pt>
                <c:pt idx="8">
                  <c:v>РФ по Северо-Казахстанской области</c:v>
                </c:pt>
                <c:pt idx="9">
                  <c:v>РФ по Алматинской области</c:v>
                </c:pt>
                <c:pt idx="10">
                  <c:v>РФ по г. Шымкент</c:v>
                </c:pt>
                <c:pt idx="11">
                  <c:v>РФ по Мангистауской области</c:v>
                </c:pt>
                <c:pt idx="12">
                  <c:v>РФ по г. Алматы</c:v>
                </c:pt>
                <c:pt idx="13">
                  <c:v>РФ по области Абай</c:v>
                </c:pt>
                <c:pt idx="14">
                  <c:v>РФ по Актюбинской области</c:v>
                </c:pt>
              </c:strCache>
            </c:strRef>
          </c:cat>
          <c:val>
            <c:numRef>
              <c:f>'Одобренные РФ 2020г.'!$B$3:$B$17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 formatCode="#,##0">
                  <c:v>1</c:v>
                </c:pt>
                <c:pt idx="3" formatCode="#,##0">
                  <c:v>1</c:v>
                </c:pt>
                <c:pt idx="4">
                  <c:v>1</c:v>
                </c:pt>
                <c:pt idx="5" formatCode="#,##0">
                  <c:v>1</c:v>
                </c:pt>
                <c:pt idx="6">
                  <c:v>1</c:v>
                </c:pt>
                <c:pt idx="7">
                  <c:v>1</c:v>
                </c:pt>
                <c:pt idx="8" formatCode="#,##0">
                  <c:v>1</c:v>
                </c:pt>
                <c:pt idx="9">
                  <c:v>2</c:v>
                </c:pt>
                <c:pt idx="10" formatCode="#,##0">
                  <c:v>2</c:v>
                </c:pt>
                <c:pt idx="11" formatCode="#,##0">
                  <c:v>2</c:v>
                </c:pt>
                <c:pt idx="12" formatCode="#,##0">
                  <c:v>4</c:v>
                </c:pt>
                <c:pt idx="13" formatCode="#,##0">
                  <c:v>6</c:v>
                </c:pt>
                <c:pt idx="14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7-48E7-990B-0056EFAB7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589424"/>
        <c:axId val="1"/>
      </c:barChart>
      <c:catAx>
        <c:axId val="1363589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358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88833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1 440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1 407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01.01.2024 г. по 01.09.2024г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75972"/>
              </p:ext>
            </p:extLst>
          </p:nvPr>
        </p:nvGraphicFramePr>
        <p:xfrm>
          <a:off x="468923" y="4647540"/>
          <a:ext cx="9262306" cy="10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227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94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17,1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1 407 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en-US" sz="1100" b="1" dirty="0">
                <a:latin typeface="Century Gothic" panose="020B0502020202020204" pitchFamily="34" charset="0"/>
                <a:cs typeface="Times New Roman" pitchFamily="18" charset="0"/>
              </a:rPr>
              <a:t>10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7,6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47,3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F6808DB-EC44-E7C5-8DB8-F3A3F6CE9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413772"/>
              </p:ext>
            </p:extLst>
          </p:nvPr>
        </p:nvGraphicFramePr>
        <p:xfrm>
          <a:off x="659959" y="1613094"/>
          <a:ext cx="5361829" cy="408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7E6AFA7-F1BD-90A3-DF7E-4E340C341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153894"/>
              </p:ext>
            </p:extLst>
          </p:nvPr>
        </p:nvGraphicFramePr>
        <p:xfrm>
          <a:off x="5910470" y="1539455"/>
          <a:ext cx="5715525" cy="399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F60CDB4-03D6-702F-E4E3-257B201FC8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732741"/>
              </p:ext>
            </p:extLst>
          </p:nvPr>
        </p:nvGraphicFramePr>
        <p:xfrm>
          <a:off x="360728" y="1460887"/>
          <a:ext cx="5554891" cy="406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C3B2F71-147E-0584-15EA-1E44038CD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127153"/>
              </p:ext>
            </p:extLst>
          </p:nvPr>
        </p:nvGraphicFramePr>
        <p:xfrm>
          <a:off x="6339993" y="1572424"/>
          <a:ext cx="5133738" cy="406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3" y="5670499"/>
            <a:ext cx="11327956" cy="64283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Актюбинская область,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Абайская область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Павлодарская область, г. Алматы,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B3A3DDA-9742-3174-E1DA-B47CC2CA0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06798"/>
              </p:ext>
            </p:extLst>
          </p:nvPr>
        </p:nvGraphicFramePr>
        <p:xfrm>
          <a:off x="609600" y="1566407"/>
          <a:ext cx="5314122" cy="397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38BE608-1A02-7FE5-31D1-D11D52DFC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13065"/>
              </p:ext>
            </p:extLst>
          </p:nvPr>
        </p:nvGraphicFramePr>
        <p:xfrm>
          <a:off x="5969525" y="1566407"/>
          <a:ext cx="5491699" cy="388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 Кредит»,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>
                <a:latin typeface="Century Gothic" panose="020B0502020202020204" pitchFamily="34" charset="0"/>
              </a:rPr>
              <a:t>Fortebank»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FA618E2-C852-0649-4CE6-FF39D634D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8498"/>
              </p:ext>
            </p:extLst>
          </p:nvPr>
        </p:nvGraphicFramePr>
        <p:xfrm>
          <a:off x="534692" y="1356086"/>
          <a:ext cx="5428786" cy="393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A2AFC9E-1A95-D5B4-0546-A9C195D5B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58573"/>
              </p:ext>
            </p:extLst>
          </p:nvPr>
        </p:nvGraphicFramePr>
        <p:xfrm>
          <a:off x="6162261" y="1356085"/>
          <a:ext cx="5271715" cy="3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99870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01.09.2024 г. – </a:t>
            </a:r>
            <a:r>
              <a:rPr kumimoji="0" lang="ru-RU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33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2 986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1 176  млн.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EA0A7AE-CEE7-4601-FBCF-1971010BD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102910"/>
              </p:ext>
            </p:extLst>
          </p:nvPr>
        </p:nvGraphicFramePr>
        <p:xfrm>
          <a:off x="516834" y="1513212"/>
          <a:ext cx="5430742" cy="385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F3F08CD-7599-462A-005C-F904F7DD2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15437"/>
              </p:ext>
            </p:extLst>
          </p:nvPr>
        </p:nvGraphicFramePr>
        <p:xfrm>
          <a:off x="6096000" y="1513212"/>
          <a:ext cx="5225143" cy="377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86906" y="5521232"/>
            <a:ext cx="11016754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kk-KZ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Евразийский банк»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E8DFDCE-8433-355F-3E06-25401827B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553104"/>
              </p:ext>
            </p:extLst>
          </p:nvPr>
        </p:nvGraphicFramePr>
        <p:xfrm>
          <a:off x="556591" y="1669774"/>
          <a:ext cx="5144494" cy="368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4DCC5A4-CB6E-ACB8-146A-39E35E277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859807"/>
              </p:ext>
            </p:extLst>
          </p:nvPr>
        </p:nvGraphicFramePr>
        <p:xfrm>
          <a:off x="5995283" y="1669774"/>
          <a:ext cx="5088835" cy="368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19873" y="5874889"/>
            <a:ext cx="11289030" cy="5888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1 407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107,6 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47,3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028851"/>
              </p:ext>
            </p:extLst>
          </p:nvPr>
        </p:nvGraphicFramePr>
        <p:xfrm>
          <a:off x="360727" y="609687"/>
          <a:ext cx="11404551" cy="526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505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231</cp:revision>
  <cp:lastPrinted>2024-08-14T11:25:15Z</cp:lastPrinted>
  <dcterms:created xsi:type="dcterms:W3CDTF">2023-03-01T03:39:42Z</dcterms:created>
  <dcterms:modified xsi:type="dcterms:W3CDTF">2024-09-11T06:51:54Z</dcterms:modified>
</cp:coreProperties>
</file>